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sldIdLst>
    <p:sldId id="256" r:id="rId2"/>
    <p:sldId id="264" r:id="rId3"/>
    <p:sldId id="265" r:id="rId4"/>
    <p:sldId id="266" r:id="rId5"/>
    <p:sldId id="267" r:id="rId6"/>
    <p:sldId id="268" r:id="rId7"/>
    <p:sldId id="269"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5" d="100"/>
          <a:sy n="75" d="100"/>
        </p:scale>
        <p:origin x="-1152"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17" name="عنصر نائب للتذييل 16"/>
          <p:cNvSpPr>
            <a:spLocks noGrp="1"/>
          </p:cNvSpPr>
          <p:nvPr>
            <p:ph type="ftr" sz="quarter" idx="11"/>
          </p:nvPr>
        </p:nvSpPr>
        <p:spPr/>
        <p:txBody>
          <a:bodyPr/>
          <a:lstStyle>
            <a:extLst/>
          </a:lstStyle>
          <a:p>
            <a:endParaRPr lang="ar-SA"/>
          </a:p>
        </p:txBody>
      </p:sp>
      <p:sp>
        <p:nvSpPr>
          <p:cNvPr id="29" name="عنصر نائب لرقم الشريحة 28"/>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الرمز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ar-SA"/>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A8A5026E-6CB4-4516-AF61-D4DDAD61676F}"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0D6A155-5C99-47AA-BA48-8E11419D2EE5}" type="datetimeFigureOut">
              <a:rPr lang="ar-SA" smtClean="0"/>
              <a:pPr/>
              <a:t>06/04/1440</a:t>
            </a:fld>
            <a:endParaRPr lang="ar-SA"/>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SA"/>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8A5026E-6CB4-4516-AF61-D4DDAD61676F}"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66800" y="1752600"/>
            <a:ext cx="7175351" cy="1793167"/>
          </a:xfrm>
        </p:spPr>
        <p:txBody>
          <a:bodyPr/>
          <a:lstStyle/>
          <a:p>
            <a:r>
              <a:rPr lang="ar-IQ" dirty="0" smtClean="0"/>
              <a:t>المحاضرة </a:t>
            </a:r>
            <a:r>
              <a:rPr lang="ar-IQ" dirty="0" smtClean="0"/>
              <a:t>الرابعة الاختبارات</a:t>
            </a:r>
            <a:endParaRPr lang="ar-SA" dirty="0"/>
          </a:p>
        </p:txBody>
      </p:sp>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Tree>
    <p:extLst>
      <p:ext uri="{BB962C8B-B14F-4D97-AF65-F5344CB8AC3E}">
        <p14:creationId xmlns:p14="http://schemas.microsoft.com/office/powerpoint/2010/main" xmlns="" val="243247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62000"/>
            <a:ext cx="7696200" cy="5821680"/>
          </a:xfrm>
        </p:spPr>
        <p:txBody>
          <a:bodyPr>
            <a:normAutofit/>
          </a:bodyPr>
          <a:lstStyle/>
          <a:p>
            <a:r>
              <a:rPr lang="ar-IQ" sz="2400" b="1" dirty="0"/>
              <a:t>أنواع القياس : </a:t>
            </a:r>
            <a:r>
              <a:rPr lang="ar-SA" sz="2400" b="1" dirty="0"/>
              <a:t> </a:t>
            </a:r>
            <a:r>
              <a:rPr lang="ar-SA" sz="2400" dirty="0"/>
              <a:t>يقسم القياس لنوعين هما : </a:t>
            </a:r>
            <a:endParaRPr lang="en-US" sz="2400" dirty="0"/>
          </a:p>
          <a:p>
            <a:r>
              <a:rPr lang="ar-SA" sz="2400" b="1" dirty="0"/>
              <a:t>1.  قياس مباشر </a:t>
            </a:r>
            <a:r>
              <a:rPr lang="ar-SA" sz="2400" dirty="0"/>
              <a:t>: كما يحدث حين نقيس الطول ، الوزن ….الخ </a:t>
            </a:r>
            <a:endParaRPr lang="en-US" sz="2400" dirty="0"/>
          </a:p>
          <a:p>
            <a:r>
              <a:rPr lang="ar-SA" sz="2400" b="1" dirty="0"/>
              <a:t>2.  قياس غير مباشر </a:t>
            </a:r>
            <a:r>
              <a:rPr lang="ar-SA" sz="2400" dirty="0"/>
              <a:t>: كما يحدث عند قياس التحصيل ، الذكاء ، التصرف </a:t>
            </a:r>
            <a:r>
              <a:rPr lang="ar-SA" sz="2400" dirty="0" err="1"/>
              <a:t>الخططي</a:t>
            </a:r>
            <a:r>
              <a:rPr lang="ar-SA" sz="2400" dirty="0"/>
              <a:t> .وذلك عن طريق الاستجابة لمواقف معينة تتطلب نوع من السلوك.</a:t>
            </a:r>
            <a:endParaRPr lang="en-US" sz="2400" dirty="0"/>
          </a:p>
          <a:p>
            <a:r>
              <a:rPr lang="ar-IQ" sz="2400" b="1" dirty="0"/>
              <a:t>مستويات القياس</a:t>
            </a:r>
            <a:r>
              <a:rPr lang="en-US" sz="2400" b="1" dirty="0"/>
              <a:t>: Scales of Measurement</a:t>
            </a:r>
            <a:endParaRPr lang="en-US" sz="2400" dirty="0"/>
          </a:p>
          <a:p>
            <a:r>
              <a:rPr lang="ar-SA" sz="2400" dirty="0"/>
              <a:t>هناك أربع مستويات للقياس كل منها له قواعده الخاصة به ويمثل مستوى معين للمتغير محل الدراسة. والقياس على وجه العموم هو تحديد السمات والخصائص حسب قواعد معينة، ذكرنا بوجود أبع مستويات للقياس وهي الاسمي ، </a:t>
            </a:r>
            <a:r>
              <a:rPr lang="ar-SA" sz="2400" dirty="0" err="1"/>
              <a:t>ألرتبي</a:t>
            </a:r>
            <a:r>
              <a:rPr lang="ar-SA" sz="2400" dirty="0"/>
              <a:t> ، الفئوي، النسب.</a:t>
            </a:r>
            <a:endParaRPr lang="en-US" sz="2400" dirty="0">
              <a:cs typeface="DecoType Naskh" panose="02010400000000000000" pitchFamily="2" charset="-78"/>
            </a:endParaRPr>
          </a:p>
        </p:txBody>
      </p:sp>
    </p:spTree>
    <p:extLst>
      <p:ext uri="{BB962C8B-B14F-4D97-AF65-F5344CB8AC3E}">
        <p14:creationId xmlns:p14="http://schemas.microsoft.com/office/powerpoint/2010/main" xmlns="" val="3814236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0"/>
            <a:ext cx="8077200" cy="6553200"/>
          </a:xfrm>
        </p:spPr>
        <p:txBody>
          <a:bodyPr>
            <a:noAutofit/>
          </a:bodyPr>
          <a:lstStyle/>
          <a:p>
            <a:r>
              <a:rPr lang="ar-SA" sz="2400" dirty="0"/>
              <a:t>-</a:t>
            </a:r>
            <a:r>
              <a:rPr lang="ar-SA" sz="2400" b="1" dirty="0"/>
              <a:t>القياس الاسمي أو المقاييس الاسمية</a:t>
            </a:r>
            <a:r>
              <a:rPr lang="ar-SA" sz="2400" dirty="0"/>
              <a:t>:  التعبير عن السمات المقاسة بأعداد مجردة لا تحمل قيماً كمية وتستخدم للتسمية أو الترميز للدلالة على السمة المقاسة. يستعمل هذا المقياس الأرقام أو الخصائص لتمييز بين الأشياء أو بين الصفات التي يشترك فيها عدد من الناس أو الأشياء يستخدم الأعداد لتصنيف الأشياء ان العملية الحسابية الوحيدة التي يمكن تطبيقها على  المقاييس الاسمية (التصنيفية) هي عملية العد ولا يمكن استخدام أية عملية أخرى كالجمع أو الطرح أو الضرب أو القسمة. </a:t>
            </a:r>
            <a:endParaRPr lang="en-US" sz="2400" dirty="0"/>
          </a:p>
          <a:p>
            <a:r>
              <a:rPr lang="en-US" sz="2400" dirty="0"/>
              <a:t>. </a:t>
            </a:r>
            <a:r>
              <a:rPr lang="ar-SA" sz="2400" dirty="0"/>
              <a:t>إذ تستخدم الأرقام أو الأعداد للتسمية أو </a:t>
            </a:r>
            <a:r>
              <a:rPr lang="ar-SA" sz="2400" dirty="0" err="1"/>
              <a:t>التحديد.فمثلا</a:t>
            </a:r>
            <a:r>
              <a:rPr lang="ar-SA" sz="2400" dirty="0"/>
              <a:t> الأرقام التي توضع على ملابس لاعبي كرة اليد أو القدم أو السلة فهذه الأرقام المستخدمة هي للتسمية </a:t>
            </a:r>
            <a:r>
              <a:rPr lang="ar-SA" sz="2400" dirty="0" err="1"/>
              <a:t>فقط.وكذلك</a:t>
            </a:r>
            <a:r>
              <a:rPr lang="ar-SA" sz="2400" dirty="0"/>
              <a:t> الحال عند استخدام الباحث لثلاث مجاميع المجموعة التجريبية الأولى والمجموعة التجريبية الثانية والمجموعة الضابطة فبدلا عن ذلك يستعيض عنها بالمجموعة(1)و(2) و(3) والقياس الاسمي أدنى المستويات الأربع للقياس وهو ليس كمي بل مجرد.</a:t>
            </a:r>
            <a:endParaRPr lang="en-US" sz="2400" dirty="0"/>
          </a:p>
        </p:txBody>
      </p:sp>
    </p:spTree>
    <p:extLst>
      <p:ext uri="{BB962C8B-B14F-4D97-AF65-F5344CB8AC3E}">
        <p14:creationId xmlns:p14="http://schemas.microsoft.com/office/powerpoint/2010/main" xmlns="" val="1328275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381000"/>
            <a:ext cx="7620000" cy="6172200"/>
          </a:xfrm>
        </p:spPr>
        <p:txBody>
          <a:bodyPr>
            <a:normAutofit fontScale="92500" lnSpcReduction="20000"/>
          </a:bodyPr>
          <a:lstStyle/>
          <a:p>
            <a:r>
              <a:rPr lang="ar-SA" b="1" dirty="0"/>
              <a:t>- القياس </a:t>
            </a:r>
            <a:r>
              <a:rPr lang="ar-SA" b="1" dirty="0" err="1"/>
              <a:t>ألرتبي</a:t>
            </a:r>
            <a:r>
              <a:rPr lang="ar-SA" b="1" dirty="0"/>
              <a:t> أو مقاييس </a:t>
            </a:r>
            <a:r>
              <a:rPr lang="ar-SA" b="1" dirty="0" err="1"/>
              <a:t>الرتبة:</a:t>
            </a:r>
            <a:r>
              <a:rPr lang="ar-SA" dirty="0" err="1"/>
              <a:t>وتعتبر</a:t>
            </a:r>
            <a:r>
              <a:rPr lang="ar-SA" dirty="0"/>
              <a:t> أكثر تقدما من المقاييس الاسمية ويستخدم الأعداد في ترتيب الأشياء (تنازلي أو تصاعدي) وتجرى عليه عملية المقارنة أكبر من</a:t>
            </a:r>
            <a:r>
              <a:rPr lang="en-US" dirty="0"/>
              <a:t> (&gt;)</a:t>
            </a:r>
            <a:r>
              <a:rPr lang="ar-SA" dirty="0"/>
              <a:t>أو أصغر من</a:t>
            </a:r>
            <a:r>
              <a:rPr lang="en-US" dirty="0"/>
              <a:t>. </a:t>
            </a:r>
            <a:r>
              <a:rPr lang="ar-SA" dirty="0"/>
              <a:t>يهتم هذا القياس بالترتيب كالأول على طلبة المدرسة والثاني والثالث و... وتصنيفه كمي يعني (3,2,1) وفي هذا النوع </a:t>
            </a:r>
            <a:r>
              <a:rPr lang="ar-SA" dirty="0" err="1"/>
              <a:t>لايمكن</a:t>
            </a:r>
            <a:r>
              <a:rPr lang="ar-SA" dirty="0"/>
              <a:t> استخدام عمليات الجمع أو الطرح او القسمة او استخراج المتوسطات لكن يمكن استخدام قوانين إحصائية أخرى مثل معامل ارتباط الرتب.</a:t>
            </a:r>
            <a:r>
              <a:rPr lang="ar-SA" b="1" dirty="0"/>
              <a:t> </a:t>
            </a:r>
            <a:r>
              <a:rPr lang="ar-SA" dirty="0"/>
              <a:t>مقياس الرتب يشتمل على فئات تحمل معنى الترتيب ولا تحمل معنى التساوي .  يمتلك هذا المقياس خاصية الترتيب بالإضافة إلى خاصية التصنيف التي يمتلكها المقياس الاسمي لأنه لا يكتفي بان يبين اختلاف الإفراد بالنسبة لسمة معينة( الاسمي)  بل ويرتبهم أيضا حسب درجة امتلاكهم لهذه السمة</a:t>
            </a:r>
          </a:p>
        </p:txBody>
      </p:sp>
    </p:spTree>
    <p:extLst>
      <p:ext uri="{BB962C8B-B14F-4D97-AF65-F5344CB8AC3E}">
        <p14:creationId xmlns:p14="http://schemas.microsoft.com/office/powerpoint/2010/main" xmlns="" val="2757817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620000" cy="5593080"/>
          </a:xfrm>
        </p:spPr>
        <p:txBody>
          <a:bodyPr>
            <a:normAutofit fontScale="92500" lnSpcReduction="10000"/>
          </a:bodyPr>
          <a:lstStyle/>
          <a:p>
            <a:r>
              <a:rPr lang="ar-SA" b="1" dirty="0"/>
              <a:t>- مقاييس المسافة:</a:t>
            </a:r>
            <a:r>
              <a:rPr lang="ar-SA" dirty="0"/>
              <a:t> هي عملية وصف شيئا وصفا كميا في ضوء قواعد تقليدية متفق عليها حتى يمكن تحديد سعة ذلك الشيء</a:t>
            </a:r>
            <a:r>
              <a:rPr lang="en-US" dirty="0"/>
              <a:t>:</a:t>
            </a:r>
            <a:r>
              <a:rPr lang="ar-SA" dirty="0"/>
              <a:t>يستخدم الأعداد للمقارنة بين الدرجات وما شابهها أي بمقارنة المدى بين قياسين مثل الفرق بين القياس القبلي والبعدي  في اختبار معين.. وفيه تستخدم عمليتا الجمع والطرح فقط وله جانب جيد في المقاييس التربوية والنفسية ويستخدم لهذا النوع من القياس (الفئوي) المتوسطات والانحراف المعياري وغيره.</a:t>
            </a:r>
            <a:r>
              <a:rPr lang="ar-SA" b="1" dirty="0"/>
              <a:t> </a:t>
            </a:r>
            <a:r>
              <a:rPr lang="ar-SA" dirty="0"/>
              <a:t>يتمتع هذا المقياس بوحدات متساوية إذ أن ان القياسات التي تؤخذ على مقياس مسافات تزودنا بمعلومات حول كل من الترتيب والكمية النسبية للسمة </a:t>
            </a:r>
            <a:r>
              <a:rPr lang="ar-SA" dirty="0" err="1"/>
              <a:t>المقيسة</a:t>
            </a:r>
            <a:r>
              <a:rPr lang="ar-SA" dirty="0"/>
              <a:t> </a:t>
            </a:r>
          </a:p>
        </p:txBody>
      </p:sp>
    </p:spTree>
    <p:extLst>
      <p:ext uri="{BB962C8B-B14F-4D97-AF65-F5344CB8AC3E}">
        <p14:creationId xmlns:p14="http://schemas.microsoft.com/office/powerpoint/2010/main" xmlns="" val="3557407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467600" cy="5059680"/>
          </a:xfrm>
        </p:spPr>
        <p:txBody>
          <a:bodyPr>
            <a:normAutofit lnSpcReduction="10000"/>
          </a:bodyPr>
          <a:lstStyle/>
          <a:p>
            <a:r>
              <a:rPr lang="ar-SA" b="1" dirty="0"/>
              <a:t>- القياس النسبي</a:t>
            </a:r>
            <a:r>
              <a:rPr lang="en-US" dirty="0"/>
              <a:t>: </a:t>
            </a:r>
            <a:r>
              <a:rPr lang="ar-SA" dirty="0"/>
              <a:t>مقارنة </a:t>
            </a:r>
            <a:r>
              <a:rPr lang="ar-SA" dirty="0" err="1"/>
              <a:t>شئ</a:t>
            </a:r>
            <a:r>
              <a:rPr lang="ar-SA" dirty="0"/>
              <a:t> معين بوحدات أو مقدار معياري بهدف معرفة عدد الوحدات المعيارية التي توجد فيه. ويتميز بان له وحدات متساوية وله صفر مطلق. مثل قياس الطول (سم)، عرض الكتفين، محيط الصدر وغيرها من القياسات الجسمية ويستخدم الأعداد لوضع علاقة بين الأشياء وتجرى عليه العمليات الحسابية وفي هذه المقاييس يتم قياس الصفة بوحدات أو مقادير معيارية تقبل استخدام جميع العمليات الحسابية , ويصلح لجميع الأبعاد الفيزيائية المعروفة كالطول والوزن.</a:t>
            </a:r>
            <a:endParaRPr lang="en-US" dirty="0"/>
          </a:p>
          <a:p>
            <a:endParaRPr lang="ar-SA" dirty="0"/>
          </a:p>
        </p:txBody>
      </p:sp>
    </p:spTree>
    <p:extLst>
      <p:ext uri="{BB962C8B-B14F-4D97-AF65-F5344CB8AC3E}">
        <p14:creationId xmlns:p14="http://schemas.microsoft.com/office/powerpoint/2010/main" xmlns="" val="1555701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010400" cy="4983480"/>
          </a:xfrm>
        </p:spPr>
        <p:txBody>
          <a:bodyPr>
            <a:normAutofit fontScale="92500" lnSpcReduction="10000"/>
          </a:bodyPr>
          <a:lstStyle/>
          <a:p>
            <a:r>
              <a:rPr lang="ar-IQ" b="1" dirty="0"/>
              <a:t>مزايا القياس:</a:t>
            </a:r>
            <a:endParaRPr lang="en-US" dirty="0"/>
          </a:p>
          <a:p>
            <a:r>
              <a:rPr lang="ar-SA" dirty="0"/>
              <a:t>1- القياس يؤدي إلى الموضوعية .</a:t>
            </a:r>
            <a:endParaRPr lang="en-US" dirty="0"/>
          </a:p>
          <a:p>
            <a:r>
              <a:rPr lang="ar-SA" dirty="0"/>
              <a:t>2- القياسات الأساسية المحددة والدراسات المتصلة تعطي الفرصة لإجراء مقارنة لنفس النتائج .</a:t>
            </a:r>
            <a:endParaRPr lang="en-US" dirty="0"/>
          </a:p>
          <a:p>
            <a:r>
              <a:rPr lang="ar-SA" dirty="0"/>
              <a:t>3-القياس كمي لأنه يسمح للباحث والمعلم بتحديد نتائج القياس للقدرات والخصائص والصفات التي يمتلكها الإفراد بدقة والتي تدل عليها الأرقام التي تنتج من القياس</a:t>
            </a:r>
            <a:endParaRPr lang="en-US" dirty="0"/>
          </a:p>
          <a:p>
            <a:r>
              <a:rPr lang="ar-SA" dirty="0"/>
              <a:t>4-القياس يعد اقل اقتصادا للجهد والوقت والمال.</a:t>
            </a:r>
          </a:p>
        </p:txBody>
      </p:sp>
    </p:spTree>
    <p:extLst>
      <p:ext uri="{BB962C8B-B14F-4D97-AF65-F5344CB8AC3E}">
        <p14:creationId xmlns:p14="http://schemas.microsoft.com/office/powerpoint/2010/main" xmlns="" val="4542266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55</TotalTime>
  <Words>381</Words>
  <Application>Microsoft Office PowerPoint</Application>
  <PresentationFormat>عرض على الشاشة (3:4)‏</PresentationFormat>
  <Paragraphs>17</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حركة</vt:lpstr>
      <vt:lpstr>المحاضرة الرابعة الاختبارات</vt:lpstr>
      <vt:lpstr>الشريحة 2</vt:lpstr>
      <vt:lpstr>الشريحة 3</vt:lpstr>
      <vt:lpstr>الشريحة 4</vt:lpstr>
      <vt:lpstr>الشريحة 5</vt:lpstr>
      <vt:lpstr>الشريحة 6</vt:lpstr>
      <vt:lpstr>الشريحة 7</vt:lpstr>
    </vt:vector>
  </TitlesOfParts>
  <Company>Enjoy My Fine Releases.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مكي</cp:lastModifiedBy>
  <cp:revision>42</cp:revision>
  <dcterms:created xsi:type="dcterms:W3CDTF">2018-12-12T18:24:25Z</dcterms:created>
  <dcterms:modified xsi:type="dcterms:W3CDTF">2018-12-14T20:06:56Z</dcterms:modified>
</cp:coreProperties>
</file>